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Times New Roman" charset="1" panose="020305020704050203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jpeg" Type="http://schemas.openxmlformats.org/officeDocument/2006/relationships/image"/><Relationship Id="rId4" Target="https://www.youtube.com/watch?v=pEcZ1Mf33js&amp;ab_channel=REHZEN" TargetMode="External" Type="http://schemas.openxmlformats.org/officeDocument/2006/relationships/video"/><Relationship Id="rId5" Target="../media/image11.png" Type="http://schemas.openxmlformats.org/officeDocument/2006/relationships/image"/><Relationship Id="rId6" Target="../media/image12.svg" Type="http://schemas.openxmlformats.org/officeDocument/2006/relationships/image"/><Relationship Id="rId7" Target="https://www.youtube.com/watch?v=pEcZ1Mf33js&amp;ab_channel=REHZEN" TargetMode="External" Type="http://schemas.openxmlformats.org/officeDocument/2006/relationships/hyperlink"/></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jpeg" Type="http://schemas.openxmlformats.org/officeDocument/2006/relationships/image"/><Relationship Id="rId4" Target="https://www.youtube.com/shorts/4u6Ht29G6dY" TargetMode="External" Type="http://schemas.openxmlformats.org/officeDocument/2006/relationships/video"/><Relationship Id="rId5" Target="../media/image11.png" Type="http://schemas.openxmlformats.org/officeDocument/2006/relationships/image"/><Relationship Id="rId6" Target="../media/image12.svg" Type="http://schemas.openxmlformats.org/officeDocument/2006/relationships/image"/><Relationship Id="rId7" Target="https://www.youtube.com/shorts/4u6Ht29G6dY" TargetMode="External" Type="http://schemas.openxmlformats.org/officeDocument/2006/relationships/hyperlink"/></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TextBox 3" id="3"/>
          <p:cNvSpPr txBox="true"/>
          <p:nvPr/>
        </p:nvSpPr>
        <p:spPr>
          <a:xfrm rot="0">
            <a:off x="4496098" y="3457743"/>
            <a:ext cx="9295805" cy="1244600"/>
          </a:xfrm>
          <a:prstGeom prst="rect">
            <a:avLst/>
          </a:prstGeom>
        </p:spPr>
        <p:txBody>
          <a:bodyPr anchor="t" rtlCol="false" tIns="0" lIns="0" bIns="0" rIns="0">
            <a:spAutoFit/>
          </a:bodyPr>
          <a:lstStyle/>
          <a:p>
            <a:pPr algn="ctr">
              <a:lnSpc>
                <a:spcPts val="9100"/>
              </a:lnSpc>
              <a:spcBef>
                <a:spcPct val="0"/>
              </a:spcBef>
            </a:pPr>
            <a:r>
              <a:rPr lang="en-US" sz="6500">
                <a:solidFill>
                  <a:srgbClr val="FFFFFF"/>
                </a:solidFill>
                <a:latin typeface="Times New Roman"/>
                <a:ea typeface="Times New Roman"/>
                <a:cs typeface="Times New Roman"/>
                <a:sym typeface="Times New Roman"/>
              </a:rPr>
              <a:t>Cassius Marcellus Clay Jr.</a:t>
            </a:r>
          </a:p>
        </p:txBody>
      </p:sp>
      <p:sp>
        <p:nvSpPr>
          <p:cNvPr name="TextBox 4" id="4"/>
          <p:cNvSpPr txBox="true"/>
          <p:nvPr/>
        </p:nvSpPr>
        <p:spPr>
          <a:xfrm rot="0">
            <a:off x="7355570" y="4960071"/>
            <a:ext cx="3576861" cy="1244600"/>
          </a:xfrm>
          <a:prstGeom prst="rect">
            <a:avLst/>
          </a:prstGeom>
        </p:spPr>
        <p:txBody>
          <a:bodyPr anchor="t" rtlCol="false" tIns="0" lIns="0" bIns="0" rIns="0">
            <a:spAutoFit/>
          </a:bodyPr>
          <a:lstStyle/>
          <a:p>
            <a:pPr algn="ctr">
              <a:lnSpc>
                <a:spcPts val="9100"/>
              </a:lnSpc>
              <a:spcBef>
                <a:spcPct val="0"/>
              </a:spcBef>
            </a:pPr>
            <a:r>
              <a:rPr lang="en-US" sz="6500">
                <a:solidFill>
                  <a:srgbClr val="FFFFFF"/>
                </a:solidFill>
                <a:latin typeface="Times New Roman"/>
                <a:ea typeface="Times New Roman"/>
                <a:cs typeface="Times New Roman"/>
                <a:sym typeface="Times New Roman"/>
              </a:rPr>
              <a:t>1942-1964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020" r="0" b="-7375"/>
            </a:stretch>
          </a:blipFill>
        </p:spPr>
      </p:sp>
      <p:sp>
        <p:nvSpPr>
          <p:cNvPr name="TextBox 3" id="3"/>
          <p:cNvSpPr txBox="true"/>
          <p:nvPr/>
        </p:nvSpPr>
        <p:spPr>
          <a:xfrm rot="0">
            <a:off x="13297330" y="71038"/>
            <a:ext cx="4720158" cy="1244600"/>
          </a:xfrm>
          <a:prstGeom prst="rect">
            <a:avLst/>
          </a:prstGeom>
        </p:spPr>
        <p:txBody>
          <a:bodyPr anchor="t" rtlCol="false" tIns="0" lIns="0" bIns="0" rIns="0">
            <a:spAutoFit/>
          </a:bodyPr>
          <a:lstStyle/>
          <a:p>
            <a:pPr algn="ctr">
              <a:lnSpc>
                <a:spcPts val="9100"/>
              </a:lnSpc>
              <a:spcBef>
                <a:spcPct val="0"/>
              </a:spcBef>
            </a:pPr>
            <a:r>
              <a:rPr lang="en-US" sz="6500">
                <a:solidFill>
                  <a:srgbClr val="FFFFFF"/>
                </a:solidFill>
                <a:latin typeface="Times New Roman"/>
                <a:ea typeface="Times New Roman"/>
                <a:cs typeface="Times New Roman"/>
                <a:sym typeface="Times New Roman"/>
              </a:rPr>
              <a:t>Sonny Liston</a:t>
            </a:r>
          </a:p>
        </p:txBody>
      </p:sp>
      <p:sp>
        <p:nvSpPr>
          <p:cNvPr name="TextBox 4" id="4"/>
          <p:cNvSpPr txBox="true"/>
          <p:nvPr/>
        </p:nvSpPr>
        <p:spPr>
          <a:xfrm rot="0">
            <a:off x="16244858" y="1058463"/>
            <a:ext cx="1651025" cy="1244600"/>
          </a:xfrm>
          <a:prstGeom prst="rect">
            <a:avLst/>
          </a:prstGeom>
        </p:spPr>
        <p:txBody>
          <a:bodyPr anchor="t" rtlCol="false" tIns="0" lIns="0" bIns="0" rIns="0">
            <a:spAutoFit/>
          </a:bodyPr>
          <a:lstStyle/>
          <a:p>
            <a:pPr algn="ctr">
              <a:lnSpc>
                <a:spcPts val="9100"/>
              </a:lnSpc>
              <a:spcBef>
                <a:spcPct val="0"/>
              </a:spcBef>
            </a:pPr>
            <a:r>
              <a:rPr lang="en-US" sz="6500">
                <a:solidFill>
                  <a:srgbClr val="FFFFFF"/>
                </a:solidFill>
                <a:latin typeface="Times New Roman"/>
                <a:ea typeface="Times New Roman"/>
                <a:cs typeface="Times New Roman"/>
                <a:sym typeface="Times New Roman"/>
              </a:rPr>
              <a:t>1964</a:t>
            </a:r>
          </a:p>
        </p:txBody>
      </p:sp>
      <p:sp>
        <p:nvSpPr>
          <p:cNvPr name="TextBox 5" id="5"/>
          <p:cNvSpPr txBox="true"/>
          <p:nvPr/>
        </p:nvSpPr>
        <p:spPr>
          <a:xfrm rot="0">
            <a:off x="4549047" y="5541112"/>
            <a:ext cx="8127727" cy="2397125"/>
          </a:xfrm>
          <a:prstGeom prst="rect">
            <a:avLst/>
          </a:prstGeom>
        </p:spPr>
        <p:txBody>
          <a:bodyPr anchor="t" rtlCol="false" tIns="0" lIns="0" bIns="0" rIns="0">
            <a:spAutoFit/>
          </a:bodyPr>
          <a:lstStyle/>
          <a:p>
            <a:pPr algn="ctr">
              <a:lnSpc>
                <a:spcPts val="9100"/>
              </a:lnSpc>
              <a:spcBef>
                <a:spcPct val="0"/>
              </a:spcBef>
            </a:pPr>
            <a:r>
              <a:rPr lang="en-US" sz="6500">
                <a:solidFill>
                  <a:srgbClr val="FFFFFF"/>
                </a:solidFill>
                <a:latin typeface="Times New Roman"/>
                <a:ea typeface="Times New Roman"/>
                <a:cs typeface="Times New Roman"/>
                <a:sym typeface="Times New Roman"/>
              </a:rPr>
              <a:t>"Fight of the Year" </a:t>
            </a:r>
          </a:p>
          <a:p>
            <a:pPr algn="ctr">
              <a:lnSpc>
                <a:spcPts val="9100"/>
              </a:lnSpc>
              <a:spcBef>
                <a:spcPct val="0"/>
              </a:spcBef>
            </a:pPr>
            <a:r>
              <a:rPr lang="en-US" sz="6500">
                <a:solidFill>
                  <a:srgbClr val="FFFFFF"/>
                </a:solidFill>
                <a:latin typeface="Times New Roman"/>
                <a:ea typeface="Times New Roman"/>
                <a:cs typeface="Times New Roman"/>
                <a:sym typeface="Times New Roman"/>
              </a:rPr>
              <a:t>by The Ring magazine.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TextBox 3" id="3"/>
          <p:cNvSpPr txBox="true"/>
          <p:nvPr/>
        </p:nvSpPr>
        <p:spPr>
          <a:xfrm rot="0">
            <a:off x="0" y="2289262"/>
            <a:ext cx="18288000" cy="35750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Times New Roman"/>
                <a:ea typeface="Times New Roman"/>
                <a:cs typeface="Times New Roman"/>
                <a:sym typeface="Times New Roman"/>
              </a:rPr>
              <a:t>Muhammad Ali refused to join the Vietnam War due to his religious beliefs and anti-war stance. Declaring himself a conscientious objector, he faced imprisonment and the suspension of his boxing license. After years of legal battles, his conviction was overturned by the Supreme Court in 1971. During this time, he became a powerful symbol of resistance against war and racism.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Freeform 3" id="3"/>
          <p:cNvSpPr/>
          <p:nvPr/>
        </p:nvSpPr>
        <p:spPr>
          <a:xfrm flipH="false" flipV="false" rot="0">
            <a:off x="204801" y="586666"/>
            <a:ext cx="8487104" cy="9113668"/>
          </a:xfrm>
          <a:custGeom>
            <a:avLst/>
            <a:gdLst/>
            <a:ahLst/>
            <a:cxnLst/>
            <a:rect r="r" b="b" t="t" l="l"/>
            <a:pathLst>
              <a:path h="9113668" w="8487104">
                <a:moveTo>
                  <a:pt x="0" y="0"/>
                </a:moveTo>
                <a:lnTo>
                  <a:pt x="8487104" y="0"/>
                </a:lnTo>
                <a:lnTo>
                  <a:pt x="8487104" y="9113668"/>
                </a:lnTo>
                <a:lnTo>
                  <a:pt x="0" y="9113668"/>
                </a:lnTo>
                <a:lnTo>
                  <a:pt x="0" y="0"/>
                </a:lnTo>
                <a:close/>
              </a:path>
            </a:pathLst>
          </a:custGeom>
          <a:blipFill>
            <a:blip r:embed="rId3"/>
            <a:stretch>
              <a:fillRect l="0" t="0" r="0" b="0"/>
            </a:stretch>
          </a:blipFill>
        </p:spPr>
      </p:sp>
      <p:sp>
        <p:nvSpPr>
          <p:cNvPr name="Freeform 4" id="4"/>
          <p:cNvSpPr/>
          <p:nvPr/>
        </p:nvSpPr>
        <p:spPr>
          <a:xfrm flipH="false" flipV="false" rot="0">
            <a:off x="8812523" y="1028700"/>
            <a:ext cx="9277907" cy="7874624"/>
          </a:xfrm>
          <a:custGeom>
            <a:avLst/>
            <a:gdLst/>
            <a:ahLst/>
            <a:cxnLst/>
            <a:rect r="r" b="b" t="t" l="l"/>
            <a:pathLst>
              <a:path h="7874624" w="9277907">
                <a:moveTo>
                  <a:pt x="0" y="0"/>
                </a:moveTo>
                <a:lnTo>
                  <a:pt x="9277908" y="0"/>
                </a:lnTo>
                <a:lnTo>
                  <a:pt x="9277908" y="7874624"/>
                </a:lnTo>
                <a:lnTo>
                  <a:pt x="0" y="7874624"/>
                </a:lnTo>
                <a:lnTo>
                  <a:pt x="0" y="0"/>
                </a:lnTo>
                <a:close/>
              </a:path>
            </a:pathLst>
          </a:custGeom>
          <a:blipFill>
            <a:blip r:embed="rId4"/>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Freeform 3" id="3"/>
          <p:cNvSpPr/>
          <p:nvPr/>
        </p:nvSpPr>
        <p:spPr>
          <a:xfrm flipH="false" flipV="false" rot="0">
            <a:off x="141551" y="977337"/>
            <a:ext cx="8821251" cy="7928100"/>
          </a:xfrm>
          <a:custGeom>
            <a:avLst/>
            <a:gdLst/>
            <a:ahLst/>
            <a:cxnLst/>
            <a:rect r="r" b="b" t="t" l="l"/>
            <a:pathLst>
              <a:path h="7928100" w="8821251">
                <a:moveTo>
                  <a:pt x="0" y="0"/>
                </a:moveTo>
                <a:lnTo>
                  <a:pt x="8821251" y="0"/>
                </a:lnTo>
                <a:lnTo>
                  <a:pt x="8821251" y="7928100"/>
                </a:lnTo>
                <a:lnTo>
                  <a:pt x="0" y="7928100"/>
                </a:lnTo>
                <a:lnTo>
                  <a:pt x="0" y="0"/>
                </a:lnTo>
                <a:close/>
              </a:path>
            </a:pathLst>
          </a:custGeom>
          <a:blipFill>
            <a:blip r:embed="rId3"/>
            <a:stretch>
              <a:fillRect l="0" t="0" r="0" b="0"/>
            </a:stretch>
          </a:blipFill>
        </p:spPr>
      </p:sp>
      <p:sp>
        <p:nvSpPr>
          <p:cNvPr name="Freeform 4" id="4"/>
          <p:cNvSpPr/>
          <p:nvPr/>
        </p:nvSpPr>
        <p:spPr>
          <a:xfrm flipH="false" flipV="false" rot="0">
            <a:off x="8962802" y="977337"/>
            <a:ext cx="9480404" cy="8010941"/>
          </a:xfrm>
          <a:custGeom>
            <a:avLst/>
            <a:gdLst/>
            <a:ahLst/>
            <a:cxnLst/>
            <a:rect r="r" b="b" t="t" l="l"/>
            <a:pathLst>
              <a:path h="8010941" w="9480404">
                <a:moveTo>
                  <a:pt x="0" y="0"/>
                </a:moveTo>
                <a:lnTo>
                  <a:pt x="9480404" y="0"/>
                </a:lnTo>
                <a:lnTo>
                  <a:pt x="9480404" y="8010942"/>
                </a:lnTo>
                <a:lnTo>
                  <a:pt x="0" y="8010942"/>
                </a:lnTo>
                <a:lnTo>
                  <a:pt x="0" y="0"/>
                </a:lnTo>
                <a:close/>
              </a:path>
            </a:pathLst>
          </a:custGeom>
          <a:blipFill>
            <a:blip r:embed="rId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Freeform 3" id="3"/>
          <p:cNvSpPr/>
          <p:nvPr/>
        </p:nvSpPr>
        <p:spPr>
          <a:xfrm flipH="false" flipV="false" rot="0">
            <a:off x="3303827" y="2633551"/>
            <a:ext cx="11301259" cy="4365111"/>
          </a:xfrm>
          <a:custGeom>
            <a:avLst/>
            <a:gdLst/>
            <a:ahLst/>
            <a:cxnLst/>
            <a:rect r="r" b="b" t="t" l="l"/>
            <a:pathLst>
              <a:path h="4365111" w="11301259">
                <a:moveTo>
                  <a:pt x="0" y="0"/>
                </a:moveTo>
                <a:lnTo>
                  <a:pt x="11301259" y="0"/>
                </a:lnTo>
                <a:lnTo>
                  <a:pt x="11301259" y="4365111"/>
                </a:lnTo>
                <a:lnTo>
                  <a:pt x="0" y="4365111"/>
                </a:lnTo>
                <a:lnTo>
                  <a:pt x="0" y="0"/>
                </a:lnTo>
                <a:close/>
              </a:path>
            </a:pathLst>
          </a:custGeom>
          <a:blipFill>
            <a:blip r:embed="rId3"/>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TextBox 3" id="3"/>
          <p:cNvSpPr txBox="true"/>
          <p:nvPr/>
        </p:nvSpPr>
        <p:spPr>
          <a:xfrm rot="0">
            <a:off x="9060" y="2866992"/>
            <a:ext cx="18278940" cy="4419667"/>
          </a:xfrm>
          <a:prstGeom prst="rect">
            <a:avLst/>
          </a:prstGeom>
        </p:spPr>
        <p:txBody>
          <a:bodyPr anchor="t" rtlCol="false" tIns="0" lIns="0" bIns="0" rIns="0">
            <a:spAutoFit/>
          </a:bodyPr>
          <a:lstStyle/>
          <a:p>
            <a:pPr algn="ctr">
              <a:lnSpc>
                <a:spcPts val="4967"/>
              </a:lnSpc>
              <a:spcBef>
                <a:spcPct val="0"/>
              </a:spcBef>
            </a:pPr>
            <a:r>
              <a:rPr lang="en-US" sz="3548">
                <a:solidFill>
                  <a:srgbClr val="FFFFFF"/>
                </a:solidFill>
                <a:latin typeface="Times New Roman"/>
                <a:ea typeface="Times New Roman"/>
                <a:cs typeface="Times New Roman"/>
                <a:sym typeface="Times New Roman"/>
              </a:rPr>
              <a:t>The final years of Muhammad Ali’s career were challenging as his aging body and health issues began to take their toll. In 1978, he defeated Leon Spinks to become the world heavyweight champion for the third time. However, in 1980, during a match against Larry Holmes, it became evident that he had lost his former speed and endurance. Holmes defeated Ali by technical knockout, marking the first time Ali lost by knockout in his career.</a:t>
            </a:r>
          </a:p>
          <a:p>
            <a:pPr algn="ctr">
              <a:lnSpc>
                <a:spcPts val="4967"/>
              </a:lnSpc>
              <a:spcBef>
                <a:spcPct val="0"/>
              </a:spcBef>
            </a:pPr>
          </a:p>
          <a:p>
            <a:pPr algn="ctr">
              <a:lnSpc>
                <a:spcPts val="4967"/>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TextBox 3" id="3"/>
          <p:cNvSpPr txBox="true"/>
          <p:nvPr/>
        </p:nvSpPr>
        <p:spPr>
          <a:xfrm rot="0">
            <a:off x="0" y="1255387"/>
            <a:ext cx="18288000" cy="49847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Times New Roman"/>
                <a:ea typeface="Times New Roman"/>
                <a:cs typeface="Times New Roman"/>
                <a:sym typeface="Times New Roman"/>
              </a:rPr>
              <a:t>In 1981, Ali faced Trevor Berbick and lost again, after which he retired from boxing. He finished his career with an impressive record of 56 wins (37 by knockout) and only 5 losses.</a:t>
            </a:r>
          </a:p>
          <a:p>
            <a:pPr algn="ctr">
              <a:lnSpc>
                <a:spcPts val="5599"/>
              </a:lnSpc>
              <a:spcBef>
                <a:spcPct val="0"/>
              </a:spcBef>
            </a:pPr>
            <a:r>
              <a:rPr lang="en-US" sz="3999">
                <a:solidFill>
                  <a:srgbClr val="FFFFFF"/>
                </a:solidFill>
                <a:latin typeface="Times New Roman"/>
                <a:ea typeface="Times New Roman"/>
                <a:cs typeface="Times New Roman"/>
                <a:sym typeface="Times New Roman"/>
              </a:rPr>
              <a:t>After retiring, Ali battled Parkinson’s syndrome, a condition believed to be a result of his long boxing career. Despite his illness, he remained active in social and humanitarian causes and became a global ambassador for peace. Ali passed away in 2016 at the age of 74.</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pic>
        <p:nvPicPr>
          <p:cNvPr name="Picture 3" id="3"/>
          <p:cNvPicPr>
            <a:picLocks noChangeAspect="true"/>
          </p:cNvPicPr>
          <p:nvPr>
            <a:videoFile r:link="rId4"/>
          </p:nvPr>
        </p:nvPicPr>
        <p:blipFill>
          <a:blip r:embed="rId3"/>
          <a:stretch>
            <a:fillRect/>
          </a:stretch>
        </p:blipFill>
        <p:spPr>
          <a:xfrm rot="0">
            <a:off x="2503659" y="163244"/>
            <a:ext cx="13280682" cy="9960512"/>
          </a:xfrm>
          <a:prstGeom prst="rect">
            <a:avLst/>
          </a:prstGeom>
        </p:spPr>
      </p:pic>
      <p:sp>
        <p:nvSpPr>
          <p:cNvPr name="Freeform 4" id="4">
            <a:hlinkClick r:id="rId7" tooltip="https://www.youtube.com/watch?v=pEcZ1Mf33js&amp;ab_channel=REHZEN"/>
          </p:cNvPr>
          <p:cNvSpPr/>
          <p:nvPr/>
        </p:nvSpPr>
        <p:spPr>
          <a:xfrm flipH="false" flipV="false" rot="0">
            <a:off x="17201347" y="0"/>
            <a:ext cx="1086653" cy="1051090"/>
          </a:xfrm>
          <a:custGeom>
            <a:avLst/>
            <a:gdLst/>
            <a:ahLst/>
            <a:cxnLst/>
            <a:rect r="r" b="b" t="t" l="l"/>
            <a:pathLst>
              <a:path h="1051090" w="1086653">
                <a:moveTo>
                  <a:pt x="0" y="0"/>
                </a:moveTo>
                <a:lnTo>
                  <a:pt x="1086653" y="0"/>
                </a:lnTo>
                <a:lnTo>
                  <a:pt x="1086653" y="1051090"/>
                </a:lnTo>
                <a:lnTo>
                  <a:pt x="0" y="10510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pic>
        <p:nvPicPr>
          <p:cNvPr name="Picture 3" id="3"/>
          <p:cNvPicPr>
            <a:picLocks noChangeAspect="true"/>
          </p:cNvPicPr>
          <p:nvPr>
            <a:videoFile r:link="rId4"/>
          </p:nvPr>
        </p:nvPicPr>
        <p:blipFill>
          <a:blip r:embed="rId3"/>
          <a:stretch>
            <a:fillRect/>
          </a:stretch>
        </p:blipFill>
        <p:spPr>
          <a:xfrm rot="0">
            <a:off x="5841381" y="0"/>
            <a:ext cx="5755759" cy="10240455"/>
          </a:xfrm>
          <a:prstGeom prst="rect">
            <a:avLst/>
          </a:prstGeom>
        </p:spPr>
      </p:pic>
      <p:sp>
        <p:nvSpPr>
          <p:cNvPr name="Freeform 4" id="4">
            <a:hlinkClick r:id="rId7" tooltip="https://www.youtube.com/shorts/4u6Ht29G6dY"/>
          </p:cNvPr>
          <p:cNvSpPr/>
          <p:nvPr/>
        </p:nvSpPr>
        <p:spPr>
          <a:xfrm flipH="false" flipV="false" rot="0">
            <a:off x="17201347" y="0"/>
            <a:ext cx="1086653" cy="1051090"/>
          </a:xfrm>
          <a:custGeom>
            <a:avLst/>
            <a:gdLst/>
            <a:ahLst/>
            <a:cxnLst/>
            <a:rect r="r" b="b" t="t" l="l"/>
            <a:pathLst>
              <a:path h="1051090" w="1086653">
                <a:moveTo>
                  <a:pt x="0" y="0"/>
                </a:moveTo>
                <a:lnTo>
                  <a:pt x="1086653" y="0"/>
                </a:lnTo>
                <a:lnTo>
                  <a:pt x="1086653" y="1051090"/>
                </a:lnTo>
                <a:lnTo>
                  <a:pt x="0" y="10510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Freeform 3" id="3"/>
          <p:cNvSpPr/>
          <p:nvPr/>
        </p:nvSpPr>
        <p:spPr>
          <a:xfrm flipH="false" flipV="false" rot="0">
            <a:off x="2948237" y="296536"/>
            <a:ext cx="7535318" cy="9231630"/>
          </a:xfrm>
          <a:custGeom>
            <a:avLst/>
            <a:gdLst/>
            <a:ahLst/>
            <a:cxnLst/>
            <a:rect r="r" b="b" t="t" l="l"/>
            <a:pathLst>
              <a:path h="9231630" w="7535318">
                <a:moveTo>
                  <a:pt x="0" y="0"/>
                </a:moveTo>
                <a:lnTo>
                  <a:pt x="7535318" y="0"/>
                </a:lnTo>
                <a:lnTo>
                  <a:pt x="7535318" y="9231630"/>
                </a:lnTo>
                <a:lnTo>
                  <a:pt x="0" y="9231630"/>
                </a:lnTo>
                <a:lnTo>
                  <a:pt x="0" y="0"/>
                </a:lnTo>
                <a:close/>
              </a:path>
            </a:pathLst>
          </a:custGeom>
          <a:blipFill>
            <a:blip r:embed="rId3"/>
            <a:stretch>
              <a:fillRect l="0" t="0" r="0" b="0"/>
            </a:stretch>
          </a:blipFill>
        </p:spPr>
      </p:sp>
      <p:sp>
        <p:nvSpPr>
          <p:cNvPr name="Freeform 4" id="4"/>
          <p:cNvSpPr/>
          <p:nvPr/>
        </p:nvSpPr>
        <p:spPr>
          <a:xfrm flipH="false" flipV="false" rot="0">
            <a:off x="11788995" y="2854951"/>
            <a:ext cx="6035040" cy="4114800"/>
          </a:xfrm>
          <a:custGeom>
            <a:avLst/>
            <a:gdLst/>
            <a:ahLst/>
            <a:cxnLst/>
            <a:rect r="r" b="b" t="t" l="l"/>
            <a:pathLst>
              <a:path h="4114800" w="6035040">
                <a:moveTo>
                  <a:pt x="0" y="0"/>
                </a:moveTo>
                <a:lnTo>
                  <a:pt x="6035040" y="0"/>
                </a:lnTo>
                <a:lnTo>
                  <a:pt x="60350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3574681" y="4857747"/>
            <a:ext cx="2201094" cy="7556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Times New Roman"/>
                <a:ea typeface="Times New Roman"/>
                <a:cs typeface="Times New Roman"/>
                <a:sym typeface="Times New Roman"/>
              </a:rPr>
              <a:t>1942-2016</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TextBox 3" id="3"/>
          <p:cNvSpPr txBox="true"/>
          <p:nvPr/>
        </p:nvSpPr>
        <p:spPr>
          <a:xfrm rot="0">
            <a:off x="828042" y="4538300"/>
            <a:ext cx="16631915" cy="1244600"/>
          </a:xfrm>
          <a:prstGeom prst="rect">
            <a:avLst/>
          </a:prstGeom>
        </p:spPr>
        <p:txBody>
          <a:bodyPr anchor="t" rtlCol="false" tIns="0" lIns="0" bIns="0" rIns="0">
            <a:spAutoFit/>
          </a:bodyPr>
          <a:lstStyle/>
          <a:p>
            <a:pPr algn="ctr">
              <a:lnSpc>
                <a:spcPts val="9100"/>
              </a:lnSpc>
              <a:spcBef>
                <a:spcPct val="0"/>
              </a:spcBef>
            </a:pPr>
            <a:r>
              <a:rPr lang="en-US" sz="6500">
                <a:solidFill>
                  <a:srgbClr val="FFFFFF"/>
                </a:solidFill>
                <a:latin typeface="Times New Roman"/>
                <a:ea typeface="Times New Roman"/>
                <a:cs typeface="Times New Roman"/>
                <a:sym typeface="Times New Roman"/>
              </a:rPr>
              <a:t>17 January 1942, Louisville, Kentucky, US..A).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TextBox 3" id="3"/>
          <p:cNvSpPr txBox="true"/>
          <p:nvPr/>
        </p:nvSpPr>
        <p:spPr>
          <a:xfrm rot="0">
            <a:off x="0" y="3538722"/>
            <a:ext cx="18288000" cy="21653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Times New Roman"/>
                <a:ea typeface="Times New Roman"/>
                <a:cs typeface="Times New Roman"/>
                <a:sym typeface="Times New Roman"/>
              </a:rPr>
              <a:t>Cassius Clay Jr. came from a predominantly African-American family. He grew up amidst racial segregation and was deeply affected by the brutal murder of Emmett Till in 1955. This event became a turning point in his fight for justice and equality.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TextBox 3" id="3"/>
          <p:cNvSpPr txBox="true"/>
          <p:nvPr/>
        </p:nvSpPr>
        <p:spPr>
          <a:xfrm rot="0">
            <a:off x="448012" y="3744955"/>
            <a:ext cx="17839988" cy="21653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Times New Roman"/>
                <a:ea typeface="Times New Roman"/>
                <a:cs typeface="Times New Roman"/>
                <a:sym typeface="Times New Roman"/>
              </a:rPr>
              <a:t>he began training as an amateur boxer at age 12. At 18, he won a gold medal in the light heavyweight division at the 1960 Summer Olympics and turned professional later that year.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TextBox 3" id="3"/>
          <p:cNvSpPr txBox="true"/>
          <p:nvPr/>
        </p:nvSpPr>
        <p:spPr>
          <a:xfrm rot="0">
            <a:off x="224006" y="3779418"/>
            <a:ext cx="17839988" cy="21653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Times New Roman"/>
                <a:ea typeface="Times New Roman"/>
                <a:cs typeface="Times New Roman"/>
                <a:sym typeface="Times New Roman"/>
              </a:rPr>
              <a:t>Clay made his professional debut on October 29, 1960, with a six-round decision over Tunney Hunsaker. From that time until the end of 1963, Clay had a record of 19–0, 15 of which were by knockout.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TextBox 3" id="3"/>
          <p:cNvSpPr txBox="true"/>
          <p:nvPr/>
        </p:nvSpPr>
        <p:spPr>
          <a:xfrm rot="0">
            <a:off x="0" y="3558430"/>
            <a:ext cx="18288000" cy="21653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Times New Roman"/>
                <a:ea typeface="Times New Roman"/>
                <a:cs typeface="Times New Roman"/>
                <a:sym typeface="Times New Roman"/>
              </a:rPr>
              <a:t>He joined to Islam after 1961. He won the world heavyweight championship by defeating Sonny Liston in a landslide on February 25, 1964, at the age of 22. That year, he rejected his birth name as a "slave name" and changed his name.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TextBox 3" id="3"/>
          <p:cNvSpPr txBox="true"/>
          <p:nvPr/>
        </p:nvSpPr>
        <p:spPr>
          <a:xfrm rot="0">
            <a:off x="3880306" y="549130"/>
            <a:ext cx="10113838" cy="1244600"/>
          </a:xfrm>
          <a:prstGeom prst="rect">
            <a:avLst/>
          </a:prstGeom>
        </p:spPr>
        <p:txBody>
          <a:bodyPr anchor="t" rtlCol="false" tIns="0" lIns="0" bIns="0" rIns="0">
            <a:spAutoFit/>
          </a:bodyPr>
          <a:lstStyle/>
          <a:p>
            <a:pPr algn="ctr">
              <a:lnSpc>
                <a:spcPts val="9100"/>
              </a:lnSpc>
              <a:spcBef>
                <a:spcPct val="0"/>
              </a:spcBef>
            </a:pPr>
            <a:r>
              <a:rPr lang="en-US" sz="6500">
                <a:solidFill>
                  <a:srgbClr val="FFFFFF"/>
                </a:solidFill>
                <a:latin typeface="Times New Roman"/>
                <a:ea typeface="Times New Roman"/>
                <a:cs typeface="Times New Roman"/>
                <a:sym typeface="Times New Roman"/>
              </a:rPr>
              <a:t>WHO ACTUALLY IS HE ?</a:t>
            </a:r>
          </a:p>
        </p:txBody>
      </p:sp>
      <p:sp>
        <p:nvSpPr>
          <p:cNvPr name="TextBox 4" id="4"/>
          <p:cNvSpPr txBox="true"/>
          <p:nvPr/>
        </p:nvSpPr>
        <p:spPr>
          <a:xfrm rot="0">
            <a:off x="6649774" y="3217291"/>
            <a:ext cx="4574902" cy="1244600"/>
          </a:xfrm>
          <a:prstGeom prst="rect">
            <a:avLst/>
          </a:prstGeom>
        </p:spPr>
        <p:txBody>
          <a:bodyPr anchor="t" rtlCol="false" tIns="0" lIns="0" bIns="0" rIns="0">
            <a:spAutoFit/>
          </a:bodyPr>
          <a:lstStyle/>
          <a:p>
            <a:pPr algn="ctr">
              <a:lnSpc>
                <a:spcPts val="9100"/>
              </a:lnSpc>
              <a:spcBef>
                <a:spcPct val="0"/>
              </a:spcBef>
            </a:pPr>
            <a:r>
              <a:rPr lang="en-US" sz="6500">
                <a:solidFill>
                  <a:srgbClr val="FFFFFF"/>
                </a:solidFill>
                <a:latin typeface="Times New Roman"/>
                <a:ea typeface="Times New Roman"/>
                <a:cs typeface="Times New Roman"/>
                <a:sym typeface="Times New Roman"/>
              </a:rPr>
              <a:t>The Greatest</a:t>
            </a:r>
          </a:p>
        </p:txBody>
      </p:sp>
      <p:sp>
        <p:nvSpPr>
          <p:cNvPr name="TextBox 5" id="5"/>
          <p:cNvSpPr txBox="true"/>
          <p:nvPr/>
        </p:nvSpPr>
        <p:spPr>
          <a:xfrm rot="0">
            <a:off x="4770559" y="4645088"/>
            <a:ext cx="8333333" cy="1244600"/>
          </a:xfrm>
          <a:prstGeom prst="rect">
            <a:avLst/>
          </a:prstGeom>
        </p:spPr>
        <p:txBody>
          <a:bodyPr anchor="t" rtlCol="false" tIns="0" lIns="0" bIns="0" rIns="0">
            <a:spAutoFit/>
          </a:bodyPr>
          <a:lstStyle/>
          <a:p>
            <a:pPr algn="ctr">
              <a:lnSpc>
                <a:spcPts val="9100"/>
              </a:lnSpc>
              <a:spcBef>
                <a:spcPct val="0"/>
              </a:spcBef>
            </a:pPr>
            <a:r>
              <a:rPr lang="en-US" sz="6500">
                <a:solidFill>
                  <a:srgbClr val="FFFFFF"/>
                </a:solidFill>
                <a:latin typeface="Times New Roman"/>
                <a:ea typeface="Times New Roman"/>
                <a:cs typeface="Times New Roman"/>
                <a:sym typeface="Times New Roman"/>
              </a:rPr>
              <a:t>The People's Champion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3" r="0" b="-173"/>
            </a:stretch>
          </a:blipFill>
        </p:spPr>
      </p:sp>
      <p:sp>
        <p:nvSpPr>
          <p:cNvPr name="TextBox 3" id="3"/>
          <p:cNvSpPr txBox="true"/>
          <p:nvPr/>
        </p:nvSpPr>
        <p:spPr>
          <a:xfrm rot="0">
            <a:off x="0" y="3426593"/>
            <a:ext cx="7566254" cy="1244600"/>
          </a:xfrm>
          <a:prstGeom prst="rect">
            <a:avLst/>
          </a:prstGeom>
        </p:spPr>
        <p:txBody>
          <a:bodyPr anchor="t" rtlCol="false" tIns="0" lIns="0" bIns="0" rIns="0">
            <a:spAutoFit/>
          </a:bodyPr>
          <a:lstStyle/>
          <a:p>
            <a:pPr algn="ctr">
              <a:lnSpc>
                <a:spcPts val="9100"/>
              </a:lnSpc>
              <a:spcBef>
                <a:spcPct val="0"/>
              </a:spcBef>
            </a:pPr>
            <a:r>
              <a:rPr lang="en-US" sz="6500">
                <a:solidFill>
                  <a:srgbClr val="101010"/>
                </a:solidFill>
                <a:latin typeface="Times New Roman"/>
                <a:ea typeface="Times New Roman"/>
                <a:cs typeface="Times New Roman"/>
                <a:sym typeface="Times New Roman"/>
              </a:rPr>
              <a:t>MUHAMMED ALI</a:t>
            </a:r>
          </a:p>
        </p:txBody>
      </p:sp>
      <p:sp>
        <p:nvSpPr>
          <p:cNvPr name="TextBox 4" id="4"/>
          <p:cNvSpPr txBox="true"/>
          <p:nvPr/>
        </p:nvSpPr>
        <p:spPr>
          <a:xfrm rot="0">
            <a:off x="-723712" y="4490218"/>
            <a:ext cx="4137237" cy="890269"/>
          </a:xfrm>
          <a:prstGeom prst="rect">
            <a:avLst/>
          </a:prstGeom>
        </p:spPr>
        <p:txBody>
          <a:bodyPr anchor="t" rtlCol="false" tIns="0" lIns="0" bIns="0" rIns="0">
            <a:spAutoFit/>
          </a:bodyPr>
          <a:lstStyle/>
          <a:p>
            <a:pPr algn="ctr">
              <a:lnSpc>
                <a:spcPts val="6580"/>
              </a:lnSpc>
              <a:spcBef>
                <a:spcPct val="0"/>
              </a:spcBef>
            </a:pPr>
            <a:r>
              <a:rPr lang="en-US" sz="4700">
                <a:solidFill>
                  <a:srgbClr val="101010"/>
                </a:solidFill>
                <a:latin typeface="Times New Roman"/>
                <a:ea typeface="Times New Roman"/>
                <a:cs typeface="Times New Roman"/>
                <a:sym typeface="Times New Roman"/>
              </a:rPr>
              <a:t>1964-2016</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1709405" y="-9125"/>
            <a:ext cx="6354589" cy="1244600"/>
          </a:xfrm>
          <a:prstGeom prst="rect">
            <a:avLst/>
          </a:prstGeom>
        </p:spPr>
        <p:txBody>
          <a:bodyPr anchor="t" rtlCol="false" tIns="0" lIns="0" bIns="0" rIns="0">
            <a:spAutoFit/>
          </a:bodyPr>
          <a:lstStyle/>
          <a:p>
            <a:pPr algn="ctr">
              <a:lnSpc>
                <a:spcPts val="9100"/>
              </a:lnSpc>
              <a:spcBef>
                <a:spcPct val="0"/>
              </a:spcBef>
            </a:pPr>
            <a:r>
              <a:rPr lang="en-US" sz="6500">
                <a:solidFill>
                  <a:srgbClr val="FFFFFF"/>
                </a:solidFill>
                <a:latin typeface="Times New Roman"/>
                <a:ea typeface="Times New Roman"/>
                <a:cs typeface="Times New Roman"/>
                <a:sym typeface="Times New Roman"/>
              </a:rPr>
              <a:t>Tunney Hunsaker</a:t>
            </a:r>
          </a:p>
        </p:txBody>
      </p:sp>
      <p:sp>
        <p:nvSpPr>
          <p:cNvPr name="TextBox 4" id="4"/>
          <p:cNvSpPr txBox="true"/>
          <p:nvPr/>
        </p:nvSpPr>
        <p:spPr>
          <a:xfrm rot="0">
            <a:off x="16296552" y="978300"/>
            <a:ext cx="1651025" cy="1244600"/>
          </a:xfrm>
          <a:prstGeom prst="rect">
            <a:avLst/>
          </a:prstGeom>
        </p:spPr>
        <p:txBody>
          <a:bodyPr anchor="t" rtlCol="false" tIns="0" lIns="0" bIns="0" rIns="0">
            <a:spAutoFit/>
          </a:bodyPr>
          <a:lstStyle/>
          <a:p>
            <a:pPr algn="ctr">
              <a:lnSpc>
                <a:spcPts val="9100"/>
              </a:lnSpc>
              <a:spcBef>
                <a:spcPct val="0"/>
              </a:spcBef>
            </a:pPr>
            <a:r>
              <a:rPr lang="en-US" sz="6500">
                <a:solidFill>
                  <a:srgbClr val="FFFFFF"/>
                </a:solidFill>
                <a:latin typeface="Times New Roman"/>
                <a:ea typeface="Times New Roman"/>
                <a:cs typeface="Times New Roman"/>
                <a:sym typeface="Times New Roman"/>
              </a:rPr>
              <a:t>1960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DAGc_1R8e10</dc:identifier>
  <dcterms:modified xsi:type="dcterms:W3CDTF">2011-08-01T06:04:30Z</dcterms:modified>
  <cp:revision>1</cp:revision>
  <dc:title>THE GREATEST</dc:title>
</cp:coreProperties>
</file>